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72000" autoAdjust="0"/>
  </p:normalViewPr>
  <p:slideViewPr>
    <p:cSldViewPr snapToGrid="0">
      <p:cViewPr varScale="1">
        <p:scale>
          <a:sx n="53" d="100"/>
          <a:sy n="53" d="100"/>
        </p:scale>
        <p:origin x="13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60C2B-A4BA-4BBA-AD0C-D05A1102B525}" type="datetimeFigureOut">
              <a:rPr lang="en-US" smtClean="0"/>
              <a:t>11/28/2020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D49910-68D4-4FA6-A134-0D827B9F495C}" type="slidenum">
              <a:rPr lang="en-US" smtClean="0"/>
              <a:t>‹#›</a:t>
            </a:fld>
            <a:endParaRPr lang="en-US"/>
          </a:p>
        </p:txBody>
      </p:sp>
    </p:spTree>
    <p:extLst>
      <p:ext uri="{BB962C8B-B14F-4D97-AF65-F5344CB8AC3E}">
        <p14:creationId xmlns:p14="http://schemas.microsoft.com/office/powerpoint/2010/main" val="63338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focus underlying health conditions and lower access to care due to COVID-19  pandemic in Filipinos.</a:t>
            </a:r>
          </a:p>
        </p:txBody>
      </p:sp>
      <p:sp>
        <p:nvSpPr>
          <p:cNvPr id="4" name="Slide Number Placeholder 3"/>
          <p:cNvSpPr>
            <a:spLocks noGrp="1"/>
          </p:cNvSpPr>
          <p:nvPr>
            <p:ph type="sldNum" sz="quarter" idx="5"/>
          </p:nvPr>
        </p:nvSpPr>
        <p:spPr/>
        <p:txBody>
          <a:bodyPr/>
          <a:lstStyle/>
          <a:p>
            <a:fld id="{19D49910-68D4-4FA6-A134-0D827B9F495C}" type="slidenum">
              <a:rPr lang="en-US" smtClean="0"/>
              <a:t>1</a:t>
            </a:fld>
            <a:endParaRPr lang="en-US"/>
          </a:p>
        </p:txBody>
      </p:sp>
    </p:spTree>
    <p:extLst>
      <p:ext uri="{BB962C8B-B14F-4D97-AF65-F5344CB8AC3E}">
        <p14:creationId xmlns:p14="http://schemas.microsoft.com/office/powerpoint/2010/main" val="215359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Healthcare access is a crucial aspect in every nation so is it to the Filipinos. However, the coronavirus pandemic resulted in variation in individuals lives. Although all people are affected by the pandemic, others are getting it rougher especially the minority and the vulnerable population. Many people in the Philippines do not have health insurance which makes it a challenge for them to access medical care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Lau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minority group do not have health insurance considering that it covers part of or whole of the medical expenses. Therefore, those who have employer cover are also devastated as the virus has restricted individuals’ movement and caused economic downtown resulting in termination of the employer health insurance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Lau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19D49910-68D4-4FA6-A134-0D827B9F495C}" type="slidenum">
              <a:rPr lang="en-US" smtClean="0"/>
              <a:t>2</a:t>
            </a:fld>
            <a:endParaRPr lang="en-US"/>
          </a:p>
        </p:txBody>
      </p:sp>
    </p:spTree>
    <p:extLst>
      <p:ext uri="{BB962C8B-B14F-4D97-AF65-F5344CB8AC3E}">
        <p14:creationId xmlns:p14="http://schemas.microsoft.com/office/powerpoint/2010/main" val="100547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Filipino healthcare system is also faced with outstanding distrust from the citizens due to inadequate access to service. COVID-19 emerged rapidly and got the Filipino health system without preparation and thus escalated rapidly, for instance, on January 1 there were twenty-seven cases, however, by March 1 there were more than three million confirmed cases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Quintos</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As cases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increased,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there was a shortage of resources and systematic failures which led to mistrust of the healthcare system by the Filipinos. Also, health disparity and inequity was presented due to language and cultural barriers in access to health information. According to Lau et al. (2020), stated that the minority and migrant population had restrictions in their access to accurate information on deterrence and extenuation hence compelling them to depend on social media to get information which might be inaccurate.</a:t>
            </a:r>
          </a:p>
          <a:p>
            <a:endParaRPr lang="en-US" dirty="0"/>
          </a:p>
        </p:txBody>
      </p:sp>
      <p:sp>
        <p:nvSpPr>
          <p:cNvPr id="4" name="Slide Number Placeholder 3"/>
          <p:cNvSpPr>
            <a:spLocks noGrp="1"/>
          </p:cNvSpPr>
          <p:nvPr>
            <p:ph type="sldNum" sz="quarter" idx="5"/>
          </p:nvPr>
        </p:nvSpPr>
        <p:spPr/>
        <p:txBody>
          <a:bodyPr/>
          <a:lstStyle/>
          <a:p>
            <a:fld id="{19D49910-68D4-4FA6-A134-0D827B9F495C}" type="slidenum">
              <a:rPr lang="en-US" smtClean="0"/>
              <a:t>3</a:t>
            </a:fld>
            <a:endParaRPr lang="en-US"/>
          </a:p>
        </p:txBody>
      </p:sp>
    </p:spTree>
    <p:extLst>
      <p:ext uri="{BB962C8B-B14F-4D97-AF65-F5344CB8AC3E}">
        <p14:creationId xmlns:p14="http://schemas.microsoft.com/office/powerpoint/2010/main" val="3282235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vulnerable population comprises of old individuals, persons with lower socioeconomic status as well as individuals living in densely populated areas. Therefore, they are at high risk of getting the coronavirus. Also, these groups have high-rate serious medical conditions such as comorbid chronic conditions and pulmonary disease that makes them have a high consequence when contracting the virus. Moreover, the coronavirus pandemic resulted in challenges to individuals’ social lives which led to stigmatization. The vulnerable population faced with significant challenges especially due to restriction in movement that led to increased stress and depression. Healthcare providers were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Also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not left as they were to follow their professional career and work in emotional situations resulting in stigmatization and uncertainty of getting the virus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Ramaci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They had an obligation to care for their families and patients.</a:t>
            </a:r>
          </a:p>
          <a:p>
            <a:endParaRPr lang="en-US" dirty="0"/>
          </a:p>
        </p:txBody>
      </p:sp>
      <p:sp>
        <p:nvSpPr>
          <p:cNvPr id="4" name="Slide Number Placeholder 3"/>
          <p:cNvSpPr>
            <a:spLocks noGrp="1"/>
          </p:cNvSpPr>
          <p:nvPr>
            <p:ph type="sldNum" sz="quarter" idx="5"/>
          </p:nvPr>
        </p:nvSpPr>
        <p:spPr/>
        <p:txBody>
          <a:bodyPr/>
          <a:lstStyle/>
          <a:p>
            <a:fld id="{19D49910-68D4-4FA6-A134-0D827B9F495C}" type="slidenum">
              <a:rPr lang="en-US" smtClean="0"/>
              <a:t>4</a:t>
            </a:fld>
            <a:endParaRPr lang="en-US"/>
          </a:p>
        </p:txBody>
      </p:sp>
    </p:spTree>
    <p:extLst>
      <p:ext uri="{BB962C8B-B14F-4D97-AF65-F5344CB8AC3E}">
        <p14:creationId xmlns:p14="http://schemas.microsoft.com/office/powerpoint/2010/main" val="2371140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2798186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2639332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2381442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F2BFB8-8708-4915-9D6F-F8555511DA57}"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3554052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F2BFB8-8708-4915-9D6F-F8555511DA57}" type="datetimeFigureOut">
              <a:rPr lang="en-US" smtClean="0"/>
              <a:t>11/28/2020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434960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F2BFB8-8708-4915-9D6F-F8555511DA57}" type="datetimeFigureOut">
              <a:rPr lang="en-US" smtClean="0"/>
              <a:t>11/28/2020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1149980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2BFB8-8708-4915-9D6F-F8555511DA57}" type="datetimeFigureOut">
              <a:rPr lang="en-US" smtClean="0"/>
              <a:t>11/28/2020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660559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F2BFB8-8708-4915-9D6F-F8555511DA57}"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1522175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F2BFB8-8708-4915-9D6F-F8555511DA57}"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203809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2049271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93216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308523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70112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1019649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554553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F2BFB8-8708-4915-9D6F-F8555511DA57}"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A6204-85F2-4305-ADAD-022FDD113EB4}" type="slidenum">
              <a:rPr lang="en-US" smtClean="0"/>
              <a:t>‹#›</a:t>
            </a:fld>
            <a:endParaRPr lang="en-US"/>
          </a:p>
        </p:txBody>
      </p:sp>
    </p:spTree>
    <p:extLst>
      <p:ext uri="{BB962C8B-B14F-4D97-AF65-F5344CB8AC3E}">
        <p14:creationId xmlns:p14="http://schemas.microsoft.com/office/powerpoint/2010/main" val="1514663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BF2BFB8-8708-4915-9D6F-F8555511DA57}" type="datetimeFigureOut">
              <a:rPr lang="en-US" smtClean="0"/>
              <a:t>11/28/2020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B2A6204-85F2-4305-ADAD-022FDD113EB4}" type="slidenum">
              <a:rPr lang="en-US" smtClean="0"/>
              <a:t>‹#›</a:t>
            </a:fld>
            <a:endParaRPr lang="en-US"/>
          </a:p>
        </p:txBody>
      </p:sp>
    </p:spTree>
    <p:extLst>
      <p:ext uri="{BB962C8B-B14F-4D97-AF65-F5344CB8AC3E}">
        <p14:creationId xmlns:p14="http://schemas.microsoft.com/office/powerpoint/2010/main" val="1133153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esearchgate.net/publication/342231205_The_Philippines'_COVID-19_Response_Symptoms_of_Deeper_Malaise_in_the_Philippine_Health_System" TargetMode="External"/><Relationship Id="rId2" Type="http://schemas.openxmlformats.org/officeDocument/2006/relationships/hyperlink" Target="https://doi.org/10.7189/jogh.10.011007" TargetMode="External"/><Relationship Id="rId1" Type="http://schemas.openxmlformats.org/officeDocument/2006/relationships/slideLayout" Target="../slideLayouts/slideLayout2.xml"/><Relationship Id="rId4" Type="http://schemas.openxmlformats.org/officeDocument/2006/relationships/hyperlink" Target="https://doi.org/10.3390/su1209383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37B38C-D995-442D-B9D1-A7FD2AE141E8}"/>
              </a:ext>
            </a:extLst>
          </p:cNvPr>
          <p:cNvSpPr>
            <a:spLocks noGrp="1"/>
          </p:cNvSpPr>
          <p:nvPr>
            <p:ph type="ctrTitle"/>
          </p:nvPr>
        </p:nvSpPr>
        <p:spPr/>
        <p:txBody>
          <a:bodyPr>
            <a:normAutofit fontScale="90000"/>
          </a:bodyPr>
          <a:lstStyle/>
          <a:p>
            <a:r>
              <a:rPr lang="en-US" sz="6000" dirty="0">
                <a:effectLst/>
                <a:latin typeface="Times New Roman" panose="02020603050405020304" pitchFamily="18" charset="0"/>
                <a:ea typeface="Calibri" panose="020F0502020204030204" pitchFamily="34" charset="0"/>
                <a:cs typeface="Times New Roman" panose="02020603050405020304" pitchFamily="18" charset="0"/>
              </a:rPr>
              <a:t>Underlying Health Conditions and Lower Access to Care</a:t>
            </a:r>
            <a:endParaRPr lang="en-US" dirty="0"/>
          </a:p>
        </p:txBody>
      </p:sp>
      <p:sp>
        <p:nvSpPr>
          <p:cNvPr id="3" name="Subtitle 2">
            <a:extLst>
              <a:ext uri="{FF2B5EF4-FFF2-40B4-BE49-F238E27FC236}">
                <a16:creationId xmlns:a16="http://schemas.microsoft.com/office/drawing/2014/main" xmlns="" id="{A7E188DE-119C-457E-8861-22B03E872B63}"/>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365684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6FD3B7-7C80-46B0-A521-2FBCA2F5BDFF}"/>
              </a:ext>
            </a:extLst>
          </p:cNvPr>
          <p:cNvSpPr>
            <a:spLocks noGrp="1"/>
          </p:cNvSpPr>
          <p:nvPr>
            <p:ph type="title"/>
          </p:nvPr>
        </p:nvSpPr>
        <p:spPr/>
        <p:txBody>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Lack of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Insurance</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B26ABB7C-B72C-4AC8-877F-F26343FC8258}"/>
              </a:ext>
            </a:extLst>
          </p:cNvPr>
          <p:cNvSpPr>
            <a:spLocks noGrp="1"/>
          </p:cNvSpPr>
          <p:nvPr>
            <p:ph idx="1"/>
          </p:nvPr>
        </p:nvSpPr>
        <p:spPr>
          <a:xfrm>
            <a:off x="677334" y="1506071"/>
            <a:ext cx="8596668" cy="4966447"/>
          </a:xfrm>
        </p:spPr>
        <p:txBody>
          <a:bodyPr>
            <a:noAutofit/>
          </a:bodyPr>
          <a:lstStyle/>
          <a:p>
            <a:pPr marL="0" marR="0">
              <a:lnSpc>
                <a:spcPct val="22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Health insurance cover part or whole of the medical expenses</a:t>
            </a:r>
          </a:p>
          <a:p>
            <a:pPr marL="0" marR="0">
              <a:lnSpc>
                <a:spcPct val="22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COVID-19 pandemic has not affected individuals equally</a:t>
            </a:r>
          </a:p>
          <a:p>
            <a:pPr marL="0" marR="0">
              <a:lnSpc>
                <a:spcPct val="22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minority and vulnerable population are getting a challenge to access medical care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Lau et al., 2020</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2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Most of them do not have health insurance except those having employer insurance</a:t>
            </a:r>
          </a:p>
          <a:p>
            <a:pPr marL="0" marR="0">
              <a:lnSpc>
                <a:spcPct val="22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COVID-19 has resulted in economic downtown and movement restriction affecting employment rate</a:t>
            </a:r>
          </a:p>
          <a:p>
            <a:pPr>
              <a:lnSpc>
                <a:spcPct val="220000"/>
              </a:lnSpc>
            </a:pPr>
            <a:endParaRPr lang="en-US" sz="1600" dirty="0"/>
          </a:p>
        </p:txBody>
      </p:sp>
    </p:spTree>
    <p:extLst>
      <p:ext uri="{BB962C8B-B14F-4D97-AF65-F5344CB8AC3E}">
        <p14:creationId xmlns:p14="http://schemas.microsoft.com/office/powerpoint/2010/main" val="367314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F73BB2-EEA2-4C64-8742-2181B1C087DC}"/>
              </a:ext>
            </a:extLst>
          </p:cNvPr>
          <p:cNvSpPr>
            <a:spLocks noGrp="1"/>
          </p:cNvSpPr>
          <p:nvPr>
            <p:ph type="title"/>
          </p:nvPr>
        </p:nvSpPr>
        <p:spPr/>
        <p:txBody>
          <a:bodyPr/>
          <a:lstStyle/>
          <a:p>
            <a:pPr algn="ct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Distrust </a:t>
            </a:r>
            <a:r>
              <a:rPr lang="en-US" sz="2400" dirty="0">
                <a:latin typeface="Times New Roman" panose="02020603050405020304" pitchFamily="18" charset="0"/>
                <a:ea typeface="Calibri" panose="020F0502020204030204" pitchFamily="34" charset="0"/>
                <a:cs typeface="Times New Roman" panose="02020603050405020304" pitchFamily="18" charset="0"/>
              </a:rPr>
              <a:t>i</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n the Healthcare System and Language Barrier</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1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8EFFA677-745C-41E4-9476-DB9D0C1030F7}"/>
              </a:ext>
            </a:extLst>
          </p:cNvPr>
          <p:cNvSpPr>
            <a:spLocks noGrp="1"/>
          </p:cNvSpPr>
          <p:nvPr>
            <p:ph idx="1"/>
          </p:nvPr>
        </p:nvSpPr>
        <p:spPr>
          <a:xfrm>
            <a:off x="677334" y="1326777"/>
            <a:ext cx="8596668" cy="4714586"/>
          </a:xfrm>
        </p:spPr>
        <p:txBody>
          <a:bodyPr>
            <a:normAutofit lnSpcReduction="10000"/>
          </a:bodyPr>
          <a:lstStyle/>
          <a:p>
            <a:pPr marL="0" marR="0">
              <a:lnSpc>
                <a:spcPct val="22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COVID-19 got the Filipino healthcare system abruptly and without preparation</a:t>
            </a:r>
          </a:p>
          <a:p>
            <a:pPr marL="0" marR="0">
              <a:lnSpc>
                <a:spcPct val="22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healthcare system unsuccessfully dealt with the pandemic as many cases were recorded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Quintos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2020)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2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Shortage of resources and systematic failures led to mistrust of the healthcare system</a:t>
            </a:r>
          </a:p>
          <a:p>
            <a:pPr marL="0" marR="0">
              <a:lnSpc>
                <a:spcPct val="22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 disparity and inequity was presented due to language and cultural barriers</a:t>
            </a:r>
          </a:p>
          <a:p>
            <a:pPr marL="0" marR="0">
              <a:lnSpc>
                <a:spcPct val="22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migrant population had inadequate access to health information hence depended on social media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Lau et al., 2020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20000"/>
              </a:lnSpc>
            </a:pPr>
            <a:endParaRPr lang="en-US" dirty="0"/>
          </a:p>
        </p:txBody>
      </p:sp>
    </p:spTree>
    <p:extLst>
      <p:ext uri="{BB962C8B-B14F-4D97-AF65-F5344CB8AC3E}">
        <p14:creationId xmlns:p14="http://schemas.microsoft.com/office/powerpoint/2010/main" val="752890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B84719-12E6-4094-997B-5659F98CC8AE}"/>
              </a:ext>
            </a:extLst>
          </p:cNvPr>
          <p:cNvSpPr>
            <a:spLocks noGrp="1"/>
          </p:cNvSpPr>
          <p:nvPr>
            <p:ph type="title"/>
          </p:nvPr>
        </p:nvSpPr>
        <p:spPr/>
        <p:txBody>
          <a:bodyPr>
            <a:normAutofit/>
          </a:bodyPr>
          <a:lstStyle/>
          <a:p>
            <a:pPr algn="ct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Serious Medical Conditions and Stigma and Systematic Inequalities</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1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F5BAE64F-BB2D-431B-871F-AC5F9F18174F}"/>
              </a:ext>
            </a:extLst>
          </p:cNvPr>
          <p:cNvSpPr>
            <a:spLocks noGrp="1"/>
          </p:cNvSpPr>
          <p:nvPr>
            <p:ph idx="1"/>
          </p:nvPr>
        </p:nvSpPr>
        <p:spPr>
          <a:xfrm>
            <a:off x="677334" y="1380565"/>
            <a:ext cx="8596668" cy="4660797"/>
          </a:xfrm>
        </p:spPr>
        <p:txBody>
          <a:bodyPr>
            <a:normAutofit/>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vulnerable population has increased risk of contracting COVID-19</a:t>
            </a: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These groups have a high rate of comorbid chronic conditions that makes them have a high consequence when contracting the virus</a:t>
            </a: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Movement restriction resulted in stress and depression on individuals</a:t>
            </a: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Providers work in an emotionally difficult situation resulting in stigmatization and uncertainty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Ramaci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Healthcare providers should take care of patients and their families</a:t>
            </a:r>
          </a:p>
          <a:p>
            <a:pPr marL="0" indent="0">
              <a:buNone/>
            </a:pPr>
            <a:endParaRPr lang="en-US" dirty="0"/>
          </a:p>
        </p:txBody>
      </p:sp>
    </p:spTree>
    <p:extLst>
      <p:ext uri="{BB962C8B-B14F-4D97-AF65-F5344CB8AC3E}">
        <p14:creationId xmlns:p14="http://schemas.microsoft.com/office/powerpoint/2010/main" val="2034599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554F60-CC3C-45AC-9467-B7F90571BB7F}"/>
              </a:ext>
            </a:extLst>
          </p:cNvPr>
          <p:cNvSpPr>
            <a:spLocks noGrp="1"/>
          </p:cNvSpPr>
          <p:nvPr>
            <p:ph type="title"/>
          </p:nvPr>
        </p:nvSpPr>
        <p:spPr/>
        <p:txBody>
          <a:bodyP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References </a:t>
            </a: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9D66C3B-F11B-4708-B81E-867B48A0A5F3}"/>
              </a:ext>
            </a:extLst>
          </p:cNvPr>
          <p:cNvSpPr>
            <a:spLocks noGrp="1"/>
          </p:cNvSpPr>
          <p:nvPr>
            <p:ph idx="1"/>
          </p:nvPr>
        </p:nvSpPr>
        <p:spPr>
          <a:xfrm>
            <a:off x="677334" y="1631576"/>
            <a:ext cx="8596668" cy="5038165"/>
          </a:xfrm>
        </p:spPr>
        <p:txBody>
          <a:bodyPr>
            <a:noAutofit/>
          </a:bodyPr>
          <a:lstStyle/>
          <a:p>
            <a:pPr marL="0" marR="0" indent="0">
              <a:lnSpc>
                <a:spcPct val="200000"/>
              </a:lnSpc>
              <a:spcBef>
                <a:spcPts val="0"/>
              </a:spcBef>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Lau, L. L., Hung, N., Go, D. J., </a:t>
            </a: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Ferma</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Choi, M., Dodd, W., &amp; Wei, X. (2020). Knowledge, attitudes and practices </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of </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COVID-19 </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among </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income-poor households in the Philippines: a cross-sectional study.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global </a:t>
            </a:r>
            <a:r>
              <a:rPr lang="en-US" sz="14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health</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10</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en-US" sz="14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://doi.org/10.7189/jogh.10.011007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Quintos</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 (2020). The Philippine’s COVID-19 Response: Systems of deeper Malaise in the Philippines health </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system</a:t>
            </a:r>
            <a:r>
              <a:rPr lang="en-US" sz="1400" dirty="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dirty="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University of </a:t>
            </a:r>
            <a:r>
              <a:rPr lang="en-US" sz="1400" i="1" dirty="0" smtClean="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	Philippines</a:t>
            </a:r>
            <a:r>
              <a:rPr lang="en-US" sz="1400" dirty="0" smtClean="0">
                <a:solidFill>
                  <a:srgbClr val="11111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t>
            </a:r>
            <a:r>
              <a:rPr lang="en-US" sz="14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://www.researchgate.net/publication/342231205_The_Philippines'_</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COVID-	19_Response_Symptoms_of_Deeper_Malaise_in_the_Philippine_Health_System</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Ramaci</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T., </a:t>
            </a: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Barattucci</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a:t>
            </a: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Ledda</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&amp; </a:t>
            </a: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Rapisarda</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V. (2020). Social Stigma during COVID-19 and its impact on </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HCWs outcomes</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Sustainability</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12</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(9), 3834. </a:t>
            </a:r>
            <a:r>
              <a:rPr lang="en-US" sz="1400" b="1"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https://doi.org/10.3390/su12093834</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400" dirty="0"/>
          </a:p>
        </p:txBody>
      </p:sp>
    </p:spTree>
    <p:extLst>
      <p:ext uri="{BB962C8B-B14F-4D97-AF65-F5344CB8AC3E}">
        <p14:creationId xmlns:p14="http://schemas.microsoft.com/office/powerpoint/2010/main" val="174282096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TotalTime>
  <Words>739</Words>
  <Application>Microsoft Office PowerPoint</Application>
  <PresentationFormat>Widescreen</PresentationFormat>
  <Paragraphs>33</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Times New Roman</vt:lpstr>
      <vt:lpstr>Trebuchet MS</vt:lpstr>
      <vt:lpstr>Wingdings 3</vt:lpstr>
      <vt:lpstr>Facet</vt:lpstr>
      <vt:lpstr>Underlying Health Conditions and Lower Access to Care</vt:lpstr>
      <vt:lpstr>Lack of Insurance </vt:lpstr>
      <vt:lpstr>Distrust in the Healthcare System and Language Barrier </vt:lpstr>
      <vt:lpstr>Serious Medical Conditions and Stigma and Systematic Inequalities </vt:lpstr>
      <vt:lpstr> 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Underlying Health Conditions and Lower Access to Care</dc:title>
  <dc:creator>Robert Mwaura</dc:creator>
  <cp:lastModifiedBy>LAPTOP</cp:lastModifiedBy>
  <cp:revision>4</cp:revision>
  <dcterms:created xsi:type="dcterms:W3CDTF">2020-11-28T08:44:41Z</dcterms:created>
  <dcterms:modified xsi:type="dcterms:W3CDTF">2020-11-28T15:58:48Z</dcterms:modified>
</cp:coreProperties>
</file>